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35"/>
  </p:notesMasterIdLst>
  <p:handoutMasterIdLst>
    <p:handoutMasterId r:id="rId36"/>
  </p:handoutMasterIdLst>
  <p:sldIdLst>
    <p:sldId id="592" r:id="rId6"/>
    <p:sldId id="730" r:id="rId7"/>
    <p:sldId id="697" r:id="rId8"/>
    <p:sldId id="718" r:id="rId9"/>
    <p:sldId id="700" r:id="rId10"/>
    <p:sldId id="699" r:id="rId11"/>
    <p:sldId id="701" r:id="rId12"/>
    <p:sldId id="702" r:id="rId13"/>
    <p:sldId id="703" r:id="rId14"/>
    <p:sldId id="731" r:id="rId15"/>
    <p:sldId id="720" r:id="rId16"/>
    <p:sldId id="705" r:id="rId17"/>
    <p:sldId id="716" r:id="rId18"/>
    <p:sldId id="707" r:id="rId19"/>
    <p:sldId id="708" r:id="rId20"/>
    <p:sldId id="709" r:id="rId21"/>
    <p:sldId id="710" r:id="rId22"/>
    <p:sldId id="712" r:id="rId23"/>
    <p:sldId id="721" r:id="rId24"/>
    <p:sldId id="722" r:id="rId25"/>
    <p:sldId id="723" r:id="rId26"/>
    <p:sldId id="724" r:id="rId27"/>
    <p:sldId id="725" r:id="rId28"/>
    <p:sldId id="726" r:id="rId29"/>
    <p:sldId id="727" r:id="rId30"/>
    <p:sldId id="728" r:id="rId31"/>
    <p:sldId id="729" r:id="rId32"/>
    <p:sldId id="714" r:id="rId33"/>
    <p:sldId id="715" r:id="rId3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001E7E"/>
    <a:srgbClr val="B2C4F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0" autoAdjust="0"/>
    <p:restoredTop sz="76814" autoAdjust="0"/>
  </p:normalViewPr>
  <p:slideViewPr>
    <p:cSldViewPr snapToGrid="0" showGuides="1">
      <p:cViewPr varScale="1">
        <p:scale>
          <a:sx n="130" d="100"/>
          <a:sy n="130" d="100"/>
        </p:scale>
        <p:origin x="600" y="132"/>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4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A5CA1-C8D5-4CE7-B7E1-2FC6B6E1DAFA}" type="datetimeFigureOut">
              <a:rPr lang="en-US" smtClean="0"/>
              <a:t>02.02.2018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9A6464-4581-44D8-AEC3-328A6D689656}" type="slidenum">
              <a:rPr lang="en-US" smtClean="0"/>
              <a:t>‹#›</a:t>
            </a:fld>
            <a:endParaRPr lang="en-US"/>
          </a:p>
        </p:txBody>
      </p:sp>
    </p:spTree>
    <p:extLst>
      <p:ext uri="{BB962C8B-B14F-4D97-AF65-F5344CB8AC3E}">
        <p14:creationId xmlns:p14="http://schemas.microsoft.com/office/powerpoint/2010/main" val="865129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1235D-1C41-46BD-BDEC-C96AB0A1FBDF}" type="datetimeFigureOut">
              <a:rPr lang="en-US" smtClean="0"/>
              <a:t>02.02.2018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right of the scenarios screen displays three charts:</a:t>
            </a:r>
          </a:p>
          <a:p>
            <a:r>
              <a:rPr lang="en-US" dirty="0" smtClean="0"/>
              <a:t>Resource demand by resource type</a:t>
            </a:r>
          </a:p>
          <a:p>
            <a:r>
              <a:rPr lang="en-US" dirty="0" smtClean="0"/>
              <a:t>This chart shows the resource fulfillment status for each resource type.</a:t>
            </a:r>
          </a:p>
          <a:p>
            <a:r>
              <a:rPr lang="en-US" dirty="0" smtClean="0"/>
              <a:t>Cost by business unit</a:t>
            </a:r>
          </a:p>
          <a:p>
            <a:r>
              <a:rPr lang="en-US" dirty="0" smtClean="0"/>
              <a:t>This chart shows the cost distribution between different business units for all selected items.</a:t>
            </a:r>
          </a:p>
          <a:p>
            <a:r>
              <a:rPr lang="en-US" dirty="0" smtClean="0"/>
              <a:t>Cost vs budget by quarter</a:t>
            </a:r>
          </a:p>
          <a:p>
            <a:r>
              <a:rPr lang="en-US" dirty="0" smtClean="0"/>
              <a:t>This chart shows the budget and cost status for each quarter during the time range.</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23</a:t>
            </a:fld>
            <a:endParaRPr lang="en-US"/>
          </a:p>
        </p:txBody>
      </p:sp>
    </p:spTree>
    <p:extLst>
      <p:ext uri="{BB962C8B-B14F-4D97-AF65-F5344CB8AC3E}">
        <p14:creationId xmlns:p14="http://schemas.microsoft.com/office/powerpoint/2010/main" val="3198942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left of the scenarios screen displays three key statistics:</a:t>
            </a:r>
          </a:p>
          <a:p>
            <a:r>
              <a:rPr lang="en-US" dirty="0" smtClean="0"/>
              <a:t>Cost and budget</a:t>
            </a:r>
          </a:p>
          <a:p>
            <a:r>
              <a:rPr lang="en-US" dirty="0" smtClean="0"/>
              <a:t>This displays the total cost within the time range for all the selected items in the table.</a:t>
            </a:r>
          </a:p>
          <a:p>
            <a:r>
              <a:rPr lang="en-US" dirty="0" smtClean="0"/>
              <a:t>Resource demand and capacity</a:t>
            </a:r>
          </a:p>
          <a:p>
            <a:r>
              <a:rPr lang="en-US" dirty="0" smtClean="0"/>
              <a:t>This item includes the total resource demand within the time range for all of the selected items in the table.</a:t>
            </a:r>
          </a:p>
          <a:p>
            <a:r>
              <a:rPr lang="en-US" dirty="0" smtClean="0"/>
              <a:t>Business value and time range</a:t>
            </a:r>
          </a:p>
          <a:p>
            <a:r>
              <a:rPr lang="en-US" dirty="0" smtClean="0"/>
              <a:t>This item shows the total business value within the time range for all of the selected items in the table.</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24</a:t>
            </a:fld>
            <a:endParaRPr lang="en-US"/>
          </a:p>
        </p:txBody>
      </p:sp>
    </p:spTree>
    <p:extLst>
      <p:ext uri="{BB962C8B-B14F-4D97-AF65-F5344CB8AC3E}">
        <p14:creationId xmlns:p14="http://schemas.microsoft.com/office/powerpoint/2010/main" val="255525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allows user to set constraints for his portfolio optimizations. The optimization objective is Maximize</a:t>
            </a:r>
            <a:r>
              <a:rPr lang="en-US" baseline="0" dirty="0" smtClean="0"/>
              <a:t> business value. User can set time range for optimization, and capacity which includes budget and resources (it is possible to use mass update to have changes to all positions in relevant percentage).</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25</a:t>
            </a:fld>
            <a:endParaRPr lang="en-US"/>
          </a:p>
        </p:txBody>
      </p:sp>
    </p:spTree>
    <p:extLst>
      <p:ext uri="{BB962C8B-B14F-4D97-AF65-F5344CB8AC3E}">
        <p14:creationId xmlns:p14="http://schemas.microsoft.com/office/powerpoint/2010/main" val="4082106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automatic optimization, the optimization engine takes care of the resource demand and planned cost in each month to ensure they could be covered by budget and available capacity, which is much more difficult to do with manual optimization.</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26</a:t>
            </a:fld>
            <a:endParaRPr lang="en-US"/>
          </a:p>
        </p:txBody>
      </p:sp>
    </p:spTree>
    <p:extLst>
      <p:ext uri="{BB962C8B-B14F-4D97-AF65-F5344CB8AC3E}">
        <p14:creationId xmlns:p14="http://schemas.microsoft.com/office/powerpoint/2010/main" val="2449141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27</a:t>
            </a:fld>
            <a:endParaRPr lang="en-US"/>
          </a:p>
        </p:txBody>
      </p:sp>
    </p:spTree>
    <p:extLst>
      <p:ext uri="{BB962C8B-B14F-4D97-AF65-F5344CB8AC3E}">
        <p14:creationId xmlns:p14="http://schemas.microsoft.com/office/powerpoint/2010/main" val="3913005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29</a:t>
            </a:fld>
            <a:endParaRPr lang="en-US"/>
          </a:p>
        </p:txBody>
      </p:sp>
    </p:spTree>
    <p:extLst>
      <p:ext uri="{BB962C8B-B14F-4D97-AF65-F5344CB8AC3E}">
        <p14:creationId xmlns:p14="http://schemas.microsoft.com/office/powerpoint/2010/main" val="344324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218172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a:t>
            </a:fld>
            <a:endParaRPr lang="en-US"/>
          </a:p>
        </p:txBody>
      </p:sp>
    </p:spTree>
    <p:extLst>
      <p:ext uri="{BB962C8B-B14F-4D97-AF65-F5344CB8AC3E}">
        <p14:creationId xmlns:p14="http://schemas.microsoft.com/office/powerpoint/2010/main" val="338922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Initialize </a:t>
            </a:r>
            <a:r>
              <a:rPr lang="en-US" dirty="0" smtClean="0">
                <a:effectLst/>
              </a:rPr>
              <a:t>- </a:t>
            </a:r>
            <a:r>
              <a:rPr lang="en-US" dirty="0" smtClean="0"/>
              <a:t>This is the beginning phase of a project, where the initial project scope, project resources, stakeholders and project manager are identified.</a:t>
            </a:r>
          </a:p>
          <a:p>
            <a:r>
              <a:rPr lang="en-US" b="1" dirty="0" smtClean="0"/>
              <a:t>Plan - </a:t>
            </a:r>
            <a:r>
              <a:rPr lang="en-US" dirty="0" smtClean="0"/>
              <a:t>In this phase, the project manager clarifies the project's scope and schedules, defines project management plan and project objectives, and fulfills the resources needed for the project.</a:t>
            </a:r>
          </a:p>
          <a:p>
            <a:r>
              <a:rPr lang="en-US" b="1" dirty="0" smtClean="0"/>
              <a:t>Execute - </a:t>
            </a:r>
            <a:r>
              <a:rPr lang="en-US" dirty="0" smtClean="0"/>
              <a:t>The project is being executed. - Move the project record to the </a:t>
            </a:r>
            <a:r>
              <a:rPr lang="en-US" b="1" dirty="0" smtClean="0"/>
              <a:t>On hold</a:t>
            </a:r>
            <a:r>
              <a:rPr lang="en-US" dirty="0" smtClean="0"/>
              <a:t> phase if the project is blocked and can no longer be executed.</a:t>
            </a:r>
          </a:p>
          <a:p>
            <a:r>
              <a:rPr lang="en-US" b="1" dirty="0" smtClean="0"/>
              <a:t>On hold - </a:t>
            </a:r>
            <a:r>
              <a:rPr lang="en-US" dirty="0" smtClean="0"/>
              <a:t>This phase can be used if, for example, there are budget issues or the investment in the project has changed.</a:t>
            </a:r>
          </a:p>
          <a:p>
            <a:r>
              <a:rPr lang="en-US" b="1" dirty="0" smtClean="0"/>
              <a:t>Close -</a:t>
            </a:r>
            <a:r>
              <a:rPr lang="en-US" dirty="0" smtClean="0"/>
              <a:t>In this phase, the project is closed and accepted by the customer or sponsor.</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24321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dirty="0" smtClean="0"/>
              <a:t>Risks Something that may happen to jeopardize the project</a:t>
            </a:r>
          </a:p>
          <a:p>
            <a:pPr marL="0" marR="0" lvl="1" indent="0" algn="l" defTabSz="914377" rtl="0" eaLnBrk="1" fontAlgn="auto" latinLnBrk="0" hangingPunct="1">
              <a:lnSpc>
                <a:spcPct val="100000"/>
              </a:lnSpc>
              <a:spcBef>
                <a:spcPts val="0"/>
              </a:spcBef>
              <a:spcAft>
                <a:spcPts val="0"/>
              </a:spcAft>
              <a:buClrTx/>
              <a:buSzTx/>
              <a:buFontTx/>
              <a:buNone/>
              <a:tabLst/>
              <a:defRPr/>
            </a:pPr>
            <a:r>
              <a:rPr lang="en-US" sz="1600" dirty="0" smtClean="0"/>
              <a:t>Issues Something that has happened that needs mitigation</a:t>
            </a:r>
          </a:p>
          <a:p>
            <a:endParaRPr lang="en-US" dirty="0" smtClean="0"/>
          </a:p>
          <a:p>
            <a:pPr marL="0" marR="0" lvl="1" indent="0" algn="l" defTabSz="914377" rtl="0" eaLnBrk="1" fontAlgn="auto" latinLnBrk="0" hangingPunct="1">
              <a:lnSpc>
                <a:spcPct val="100000"/>
              </a:lnSpc>
              <a:spcBef>
                <a:spcPts val="0"/>
              </a:spcBef>
              <a:spcAft>
                <a:spcPts val="0"/>
              </a:spcAft>
              <a:buClrTx/>
              <a:buSzTx/>
              <a:buFontTx/>
              <a:buNone/>
              <a:tabLst/>
              <a:defRPr/>
            </a:pPr>
            <a:r>
              <a:rPr lang="en-US" sz="1600" dirty="0" smtClean="0"/>
              <a:t>High level budget, costs, and benefits</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13</a:t>
            </a:fld>
            <a:endParaRPr lang="en-US"/>
          </a:p>
        </p:txBody>
      </p:sp>
    </p:spTree>
    <p:extLst>
      <p:ext uri="{BB962C8B-B14F-4D97-AF65-F5344CB8AC3E}">
        <p14:creationId xmlns:p14="http://schemas.microsoft.com/office/powerpoint/2010/main" val="80900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15</a:t>
            </a:fld>
            <a:endParaRPr lang="en-US"/>
          </a:p>
        </p:txBody>
      </p:sp>
    </p:spTree>
    <p:extLst>
      <p:ext uri="{BB962C8B-B14F-4D97-AF65-F5344CB8AC3E}">
        <p14:creationId xmlns:p14="http://schemas.microsoft.com/office/powerpoint/2010/main" val="27621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portfolio scenarios are sets of selections of the proposals that are included in the project portfolios. Scenarios help you understand the business consequences of different selections. You can use manual or automatic optimization to find the best selection of proposals that meets the business objective, while not breaking any resource or budget constraints.</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a:p>
        </p:txBody>
      </p:sp>
    </p:spTree>
    <p:extLst>
      <p:ext uri="{BB962C8B-B14F-4D97-AF65-F5344CB8AC3E}">
        <p14:creationId xmlns:p14="http://schemas.microsoft.com/office/powerpoint/2010/main" val="30942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of the screen displays a table that includes all items in the portfolio that are relevant for the optimization. It includes</a:t>
            </a:r>
            <a:r>
              <a:rPr lang="en-US" baseline="0" dirty="0" smtClean="0"/>
              <a:t> key information – ID, Title, Business value and others</a:t>
            </a:r>
          </a:p>
          <a:p>
            <a:r>
              <a:rPr lang="en-US" dirty="0" smtClean="0"/>
              <a:t>An additional column (Force In/Out) and Flexible is used for automatic optimization. Basically they mean if</a:t>
            </a:r>
            <a:r>
              <a:rPr lang="en-US" baseline="0" dirty="0" smtClean="0"/>
              <a:t> Auto-optimization c</a:t>
            </a:r>
            <a:r>
              <a:rPr lang="en-US" dirty="0" smtClean="0"/>
              <a:t>ould change</a:t>
            </a:r>
            <a:r>
              <a:rPr lang="en-US" baseline="0" dirty="0" smtClean="0"/>
              <a:t> this records or not.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21</a:t>
            </a:fld>
            <a:endParaRPr lang="en-US"/>
          </a:p>
        </p:txBody>
      </p:sp>
    </p:spTree>
    <p:extLst>
      <p:ext uri="{BB962C8B-B14F-4D97-AF65-F5344CB8AC3E}">
        <p14:creationId xmlns:p14="http://schemas.microsoft.com/office/powerpoint/2010/main" val="13297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Gantt chart shows the current schedule of all suggested items. The total time span begins with the earliest start date of an item and ends with the latest end date of an item.</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22</a:t>
            </a:fld>
            <a:endParaRPr lang="en-US"/>
          </a:p>
        </p:txBody>
      </p:sp>
    </p:spTree>
    <p:extLst>
      <p:ext uri="{BB962C8B-B14F-4D97-AF65-F5344CB8AC3E}">
        <p14:creationId xmlns:p14="http://schemas.microsoft.com/office/powerpoint/2010/main" val="212233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4640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3348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5103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862385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672214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fld id="{D071D470-F990-4AA5-B732-E4159C58B2ED}" type="datetimeFigureOut">
              <a:rPr lang="en-US" smtClean="0"/>
              <a:t>02.02.2018</a:t>
            </a:fld>
            <a:endParaRPr lang="en-US"/>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5742D98-25F6-42DD-95EB-87B086108922}" type="slidenum">
              <a:rPr lang="en-US" smtClean="0"/>
              <a:t>‹#›</a:t>
            </a:fld>
            <a:endParaRPr lang="en-US"/>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784479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AE55C635-19FE-4B0C-94D5-2CB040091982}" type="datetime4">
              <a:rPr lang="en-US" smtClean="0">
                <a:solidFill>
                  <a:prstClr val="black"/>
                </a:solidFill>
              </a:rPr>
              <a:t>2 February 2018 г.</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07894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2" r:id="rId27"/>
    <p:sldLayoutId id="2147484043" r:id="rId28"/>
    <p:sldLayoutId id="2147484044" r:id="rId29"/>
    <p:sldLayoutId id="2147484046" r:id="rId30"/>
    <p:sldLayoutId id="2147484047" r:id="rId31"/>
    <p:sldLayoutId id="2147484049" r:id="rId32"/>
    <p:sldLayoutId id="2147484050"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9765024" cy="1295895"/>
          </a:xfrm>
        </p:spPr>
        <p:txBody>
          <a:bodyPr>
            <a:normAutofit fontScale="90000"/>
          </a:bodyPr>
          <a:lstStyle/>
          <a:p>
            <a:r>
              <a:rPr lang="en-US" dirty="0" smtClean="0"/>
              <a:t>Module 15 – SMA-X Project &amp; Program</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867253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dirty="0" smtClean="0"/>
              <a:t>Project record workflow</a:t>
            </a:r>
            <a:endParaRPr lang="en-US" sz="2800" dirty="0"/>
          </a:p>
        </p:txBody>
      </p:sp>
      <p:sp>
        <p:nvSpPr>
          <p:cNvPr id="22" name="Text Placeholder 21"/>
          <p:cNvSpPr>
            <a:spLocks noGrp="1"/>
          </p:cNvSpPr>
          <p:nvPr>
            <p:ph type="body" sz="quarter" idx="13"/>
          </p:nvPr>
        </p:nvSpPr>
        <p:spPr/>
        <p:txBody>
          <a:bodyPr/>
          <a:lstStyle/>
          <a:p>
            <a:endParaRPr lang="en-US"/>
          </a:p>
        </p:txBody>
      </p:sp>
      <p:sp>
        <p:nvSpPr>
          <p:cNvPr id="6" name="Slide Number Placeholder 5"/>
          <p:cNvSpPr>
            <a:spLocks noGrp="1"/>
          </p:cNvSpPr>
          <p:nvPr>
            <p:ph type="sldNum" sz="quarter" idx="4"/>
          </p:nvPr>
        </p:nvSpPr>
        <p:spPr/>
        <p:txBody>
          <a:bodyPr/>
          <a:lstStyle/>
          <a:p>
            <a:fld id="{0FB999A9-77CE-4AD1-9911-24A29F08BC34}" type="slidenum">
              <a:rPr lang="en-US" smtClean="0"/>
              <a:pPr/>
              <a:t>11</a:t>
            </a:fld>
            <a:endParaRPr lang="en-US" dirty="0"/>
          </a:p>
        </p:txBody>
      </p:sp>
      <p:pic>
        <p:nvPicPr>
          <p:cNvPr id="21" name="Content Placeholder 20"/>
          <p:cNvPicPr>
            <a:picLocks noGrp="1" noChangeAspect="1"/>
          </p:cNvPicPr>
          <p:nvPr>
            <p:ph idx="1"/>
          </p:nvPr>
        </p:nvPicPr>
        <p:blipFill>
          <a:blip r:embed="rId3"/>
          <a:stretch>
            <a:fillRect/>
          </a:stretch>
        </p:blipFill>
        <p:spPr>
          <a:xfrm>
            <a:off x="1063625" y="2035175"/>
            <a:ext cx="10077450" cy="3838575"/>
          </a:xfrm>
          <a:prstGeom prst="rect">
            <a:avLst/>
          </a:prstGeom>
        </p:spPr>
      </p:pic>
    </p:spTree>
    <p:extLst>
      <p:ext uri="{BB962C8B-B14F-4D97-AF65-F5344CB8AC3E}">
        <p14:creationId xmlns:p14="http://schemas.microsoft.com/office/powerpoint/2010/main" val="2929755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Projects</a:t>
            </a:r>
            <a:endParaRPr lang="en-US" dirty="0"/>
          </a:p>
        </p:txBody>
      </p:sp>
      <p:sp>
        <p:nvSpPr>
          <p:cNvPr id="3" name="Text Placeholder 2"/>
          <p:cNvSpPr>
            <a:spLocks noGrp="1"/>
          </p:cNvSpPr>
          <p:nvPr>
            <p:ph type="body" sz="quarter" idx="13"/>
          </p:nvPr>
        </p:nvSpPr>
        <p:spPr/>
        <p:txBody>
          <a:bodyPr/>
          <a:lstStyle/>
          <a:p>
            <a:r>
              <a:rPr lang="en-US" sz="2400" dirty="0" smtClean="0"/>
              <a:t>Menu -&gt; Project &amp; Program -&gt; Projects</a:t>
            </a:r>
            <a:endParaRPr lang="en-US" sz="2400" dirty="0"/>
          </a:p>
        </p:txBody>
      </p:sp>
      <p:sp>
        <p:nvSpPr>
          <p:cNvPr id="5" name="Content Placeholder 4"/>
          <p:cNvSpPr>
            <a:spLocks noGrp="1"/>
          </p:cNvSpPr>
          <p:nvPr>
            <p:ph sz="half" idx="2"/>
          </p:nvPr>
        </p:nvSpPr>
        <p:spPr>
          <a:xfrm>
            <a:off x="946786" y="1672107"/>
            <a:ext cx="5303520" cy="4572000"/>
          </a:xfrm>
        </p:spPr>
        <p:txBody>
          <a:bodyPr>
            <a:noAutofit/>
          </a:bodyPr>
          <a:lstStyle/>
          <a:p>
            <a:pPr>
              <a:buFont typeface="Calibri" panose="020F0502020204030204" pitchFamily="34" charset="0"/>
              <a:buChar char="⁻"/>
            </a:pPr>
            <a:r>
              <a:rPr lang="en-US" sz="1600" dirty="0" smtClean="0"/>
              <a:t>A list of projects</a:t>
            </a:r>
          </a:p>
          <a:p>
            <a:pPr>
              <a:buFont typeface="Calibri" panose="020F0502020204030204" pitchFamily="34" charset="0"/>
              <a:buChar char="⁻"/>
            </a:pPr>
            <a:r>
              <a:rPr lang="en-US" sz="1600" dirty="0" smtClean="0"/>
              <a:t>Added to a program or portfolio from the program / portfolio entity</a:t>
            </a:r>
          </a:p>
          <a:p>
            <a:pPr>
              <a:buFont typeface="Calibri" panose="020F0502020204030204" pitchFamily="34" charset="0"/>
              <a:buChar char="⁻"/>
            </a:pPr>
            <a:r>
              <a:rPr lang="en-US" sz="1600" dirty="0" smtClean="0"/>
              <a:t>There are enforced rules of inclusion to avoid double counting</a:t>
            </a:r>
          </a:p>
          <a:p>
            <a:pPr>
              <a:buFont typeface="Calibri" panose="020F0502020204030204" pitchFamily="34" charset="0"/>
              <a:buChar char="⁻"/>
            </a:pPr>
            <a:r>
              <a:rPr lang="en-US" sz="1600" dirty="0" smtClean="0"/>
              <a:t>Once an entity belongs to a portfolio or program it is not presented as an option for a different project or program</a:t>
            </a:r>
          </a:p>
          <a:p>
            <a:pPr>
              <a:buFont typeface="Calibri" panose="020F0502020204030204" pitchFamily="34" charset="0"/>
              <a:buChar char="⁻"/>
            </a:pPr>
            <a:r>
              <a:rPr lang="en-US" sz="1600" dirty="0" smtClean="0"/>
              <a:t>Planned cost is roll-up from Financial Summary</a:t>
            </a:r>
          </a:p>
          <a:p>
            <a:pPr>
              <a:buFont typeface="Calibri" panose="020F0502020204030204" pitchFamily="34" charset="0"/>
              <a:buChar char="⁻"/>
            </a:pPr>
            <a:r>
              <a:rPr lang="en-US" sz="1600" dirty="0" smtClean="0"/>
              <a:t>Only represents role requirements, not labor expense</a:t>
            </a:r>
          </a:p>
          <a:p>
            <a:pPr>
              <a:buFont typeface="Calibri" panose="020F0502020204030204" pitchFamily="34" charset="0"/>
              <a:buChar char="⁻"/>
            </a:pPr>
            <a:r>
              <a:rPr lang="en-US" sz="1600" dirty="0" smtClean="0"/>
              <a:t>Requirements expressed in Man Months (MM)</a:t>
            </a:r>
          </a:p>
        </p:txBody>
      </p:sp>
      <p:pic>
        <p:nvPicPr>
          <p:cNvPr id="14" name="Picture 13"/>
          <p:cNvPicPr>
            <a:picLocks noChangeAspect="1"/>
          </p:cNvPicPr>
          <p:nvPr/>
        </p:nvPicPr>
        <p:blipFill>
          <a:blip r:embed="rId2"/>
          <a:stretch>
            <a:fillRect/>
          </a:stretch>
        </p:blipFill>
        <p:spPr>
          <a:xfrm>
            <a:off x="6321663" y="1137276"/>
            <a:ext cx="5618432" cy="2861614"/>
          </a:xfrm>
          <a:prstGeom prst="rect">
            <a:avLst/>
          </a:prstGeom>
        </p:spPr>
      </p:pic>
    </p:spTree>
    <p:extLst>
      <p:ext uri="{BB962C8B-B14F-4D97-AF65-F5344CB8AC3E}">
        <p14:creationId xmlns:p14="http://schemas.microsoft.com/office/powerpoint/2010/main" val="227485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Projects</a:t>
            </a:r>
            <a:endParaRPr lang="en-US" dirty="0"/>
          </a:p>
        </p:txBody>
      </p:sp>
      <p:sp>
        <p:nvSpPr>
          <p:cNvPr id="3" name="Text Placeholder 2"/>
          <p:cNvSpPr>
            <a:spLocks noGrp="1"/>
          </p:cNvSpPr>
          <p:nvPr>
            <p:ph type="body" sz="quarter" idx="13"/>
          </p:nvPr>
        </p:nvSpPr>
        <p:spPr/>
        <p:txBody>
          <a:bodyPr/>
          <a:lstStyle/>
          <a:p>
            <a:r>
              <a:rPr lang="en-US" sz="2400" dirty="0" smtClean="0"/>
              <a:t>Menu -&gt; Project &amp; Program -&gt; Projects</a:t>
            </a:r>
            <a:endParaRPr lang="en-US" sz="2400" dirty="0"/>
          </a:p>
        </p:txBody>
      </p:sp>
      <p:sp>
        <p:nvSpPr>
          <p:cNvPr id="7" name="Content Placeholder 6"/>
          <p:cNvSpPr>
            <a:spLocks noGrp="1"/>
          </p:cNvSpPr>
          <p:nvPr>
            <p:ph sz="quarter" idx="4"/>
          </p:nvPr>
        </p:nvSpPr>
        <p:spPr>
          <a:xfrm>
            <a:off x="946786" y="1556197"/>
            <a:ext cx="5303520" cy="4572000"/>
          </a:xfrm>
        </p:spPr>
        <p:txBody>
          <a:bodyPr/>
          <a:lstStyle/>
          <a:p>
            <a:pPr>
              <a:buFont typeface="Calibri" panose="020F0502020204030204" pitchFamily="34" charset="0"/>
              <a:buChar char="⁻"/>
            </a:pPr>
            <a:r>
              <a:rPr lang="en-US" sz="1600" dirty="0"/>
              <a:t>Timeline</a:t>
            </a:r>
          </a:p>
          <a:p>
            <a:pPr lvl="1">
              <a:buFont typeface="Calibri" panose="020F0502020204030204" pitchFamily="34" charset="0"/>
              <a:buChar char="⁻"/>
            </a:pPr>
            <a:r>
              <a:rPr lang="en-US" sz="1600" dirty="0"/>
              <a:t>List of roadmaps</a:t>
            </a:r>
          </a:p>
          <a:p>
            <a:pPr lvl="1">
              <a:buFont typeface="Calibri" panose="020F0502020204030204" pitchFamily="34" charset="0"/>
              <a:buChar char="⁻"/>
            </a:pPr>
            <a:r>
              <a:rPr lang="en-US" sz="1600" dirty="0"/>
              <a:t>Only one active </a:t>
            </a:r>
            <a:r>
              <a:rPr lang="en-US" sz="1600" dirty="0" smtClean="0"/>
              <a:t>roadmap</a:t>
            </a:r>
          </a:p>
          <a:p>
            <a:pPr lvl="1">
              <a:buFont typeface="Calibri" panose="020F0502020204030204" pitchFamily="34" charset="0"/>
              <a:buChar char="⁻"/>
            </a:pPr>
            <a:r>
              <a:rPr lang="en-US" sz="1600" dirty="0" smtClean="0"/>
              <a:t>Financial summary</a:t>
            </a:r>
          </a:p>
          <a:p>
            <a:pPr>
              <a:buFont typeface="Calibri" panose="020F0502020204030204" pitchFamily="34" charset="0"/>
              <a:buChar char="⁻"/>
            </a:pPr>
            <a:r>
              <a:rPr lang="en-US" sz="1600" dirty="0" smtClean="0"/>
              <a:t>Risks</a:t>
            </a:r>
          </a:p>
          <a:p>
            <a:pPr>
              <a:buFont typeface="Calibri" panose="020F0502020204030204" pitchFamily="34" charset="0"/>
              <a:buChar char="⁻"/>
            </a:pPr>
            <a:r>
              <a:rPr lang="en-US" sz="1600" dirty="0" smtClean="0"/>
              <a:t>Issues</a:t>
            </a:r>
          </a:p>
          <a:p>
            <a:pPr marL="346075" lvl="1" indent="0">
              <a:buNone/>
            </a:pPr>
            <a:endParaRPr lang="en-US" sz="1600" dirty="0"/>
          </a:p>
        </p:txBody>
      </p:sp>
      <p:pic>
        <p:nvPicPr>
          <p:cNvPr id="6" name="Picture 5"/>
          <p:cNvPicPr>
            <a:picLocks noChangeAspect="1"/>
          </p:cNvPicPr>
          <p:nvPr/>
        </p:nvPicPr>
        <p:blipFill>
          <a:blip r:embed="rId3"/>
          <a:stretch>
            <a:fillRect/>
          </a:stretch>
        </p:blipFill>
        <p:spPr>
          <a:xfrm>
            <a:off x="4621544" y="1556196"/>
            <a:ext cx="7078084" cy="3427283"/>
          </a:xfrm>
          <a:prstGeom prst="rect">
            <a:avLst/>
          </a:prstGeom>
        </p:spPr>
      </p:pic>
    </p:spTree>
    <p:extLst>
      <p:ext uri="{BB962C8B-B14F-4D97-AF65-F5344CB8AC3E}">
        <p14:creationId xmlns:p14="http://schemas.microsoft.com/office/powerpoint/2010/main" val="313962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00101" y="847500"/>
            <a:ext cx="10553700" cy="5375275"/>
          </a:xfrm>
          <a:prstGeom prst="rect">
            <a:avLst/>
          </a:prstGeom>
        </p:spPr>
      </p:pic>
      <p:sp>
        <p:nvSpPr>
          <p:cNvPr id="2" name="Title 1"/>
          <p:cNvSpPr>
            <a:spLocks noGrp="1"/>
          </p:cNvSpPr>
          <p:nvPr>
            <p:ph type="title"/>
          </p:nvPr>
        </p:nvSpPr>
        <p:spPr/>
        <p:txBody>
          <a:bodyPr/>
          <a:lstStyle/>
          <a:p>
            <a:r>
              <a:rPr lang="en-US" sz="2800" dirty="0" smtClean="0"/>
              <a:t>Project General tab</a:t>
            </a:r>
            <a:endParaRPr lang="en-US" sz="2800" dirty="0"/>
          </a:p>
        </p:txBody>
      </p:sp>
      <p:sp>
        <p:nvSpPr>
          <p:cNvPr id="3" name="Rounded Rectangular Callout 2"/>
          <p:cNvSpPr/>
          <p:nvPr/>
        </p:nvSpPr>
        <p:spPr bwMode="ltGray">
          <a:xfrm>
            <a:off x="9276058" y="4415442"/>
            <a:ext cx="2509585" cy="946768"/>
          </a:xfrm>
          <a:prstGeom prst="wedgeRoundRectCallout">
            <a:avLst>
              <a:gd name="adj1" fmla="val -83709"/>
              <a:gd name="adj2" fmla="val -41774"/>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t>Roll- up from Financial summary</a:t>
            </a:r>
          </a:p>
        </p:txBody>
      </p:sp>
      <p:sp>
        <p:nvSpPr>
          <p:cNvPr id="5" name="Rounded Rectangular Callout 4"/>
          <p:cNvSpPr/>
          <p:nvPr/>
        </p:nvSpPr>
        <p:spPr bwMode="ltGray">
          <a:xfrm>
            <a:off x="3699641" y="3194456"/>
            <a:ext cx="2617076" cy="451945"/>
          </a:xfrm>
          <a:prstGeom prst="wedgeRoundRectCallout">
            <a:avLst>
              <a:gd name="adj1" fmla="val -40110"/>
              <a:gd name="adj2" fmla="val 102035"/>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t>Manually set</a:t>
            </a:r>
          </a:p>
        </p:txBody>
      </p:sp>
      <p:sp>
        <p:nvSpPr>
          <p:cNvPr id="8" name="Rounded Rectangular Callout 7"/>
          <p:cNvSpPr/>
          <p:nvPr/>
        </p:nvSpPr>
        <p:spPr bwMode="ltGray">
          <a:xfrm>
            <a:off x="6766473" y="5826664"/>
            <a:ext cx="2509585" cy="946768"/>
          </a:xfrm>
          <a:prstGeom prst="wedgeRoundRectCallout">
            <a:avLst>
              <a:gd name="adj1" fmla="val 12770"/>
              <a:gd name="adj2" fmla="val -61498"/>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Has rules of inclusion</a:t>
            </a:r>
          </a:p>
        </p:txBody>
      </p:sp>
    </p:spTree>
    <p:extLst>
      <p:ext uri="{BB962C8B-B14F-4D97-AF65-F5344CB8AC3E}">
        <p14:creationId xmlns:p14="http://schemas.microsoft.com/office/powerpoint/2010/main" val="236434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05486" y="981973"/>
            <a:ext cx="10949894" cy="5302054"/>
          </a:xfrm>
          <a:prstGeom prst="rect">
            <a:avLst/>
          </a:prstGeom>
        </p:spPr>
      </p:pic>
      <p:sp>
        <p:nvSpPr>
          <p:cNvPr id="2" name="Title 1"/>
          <p:cNvSpPr>
            <a:spLocks noGrp="1"/>
          </p:cNvSpPr>
          <p:nvPr>
            <p:ph type="title"/>
          </p:nvPr>
        </p:nvSpPr>
        <p:spPr/>
        <p:txBody>
          <a:bodyPr/>
          <a:lstStyle/>
          <a:p>
            <a:r>
              <a:rPr lang="en-US" sz="2800" dirty="0" smtClean="0"/>
              <a:t>Project Resource demand tab</a:t>
            </a:r>
            <a:endParaRPr lang="en-US" sz="2800" dirty="0"/>
          </a:p>
        </p:txBody>
      </p:sp>
      <p:sp>
        <p:nvSpPr>
          <p:cNvPr id="9" name="Rounded Rectangular Callout 8"/>
          <p:cNvSpPr/>
          <p:nvPr/>
        </p:nvSpPr>
        <p:spPr bwMode="ltGray">
          <a:xfrm>
            <a:off x="4794130" y="1726650"/>
            <a:ext cx="2617076" cy="451945"/>
          </a:xfrm>
          <a:prstGeom prst="wedgeRoundRectCallout">
            <a:avLst>
              <a:gd name="adj1" fmla="val -40110"/>
              <a:gd name="adj2" fmla="val 102035"/>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Man Months (MM)</a:t>
            </a:r>
          </a:p>
        </p:txBody>
      </p:sp>
      <p:sp>
        <p:nvSpPr>
          <p:cNvPr id="10" name="Rounded Rectangular Callout 9"/>
          <p:cNvSpPr/>
          <p:nvPr/>
        </p:nvSpPr>
        <p:spPr bwMode="ltGray">
          <a:xfrm>
            <a:off x="6354605" y="4473071"/>
            <a:ext cx="2617076" cy="451945"/>
          </a:xfrm>
          <a:prstGeom prst="wedgeRoundRectCallout">
            <a:avLst>
              <a:gd name="adj1" fmla="val -55639"/>
              <a:gd name="adj2" fmla="val -125581"/>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Resource demand</a:t>
            </a:r>
          </a:p>
        </p:txBody>
      </p:sp>
      <p:sp>
        <p:nvSpPr>
          <p:cNvPr id="11" name="Rounded Rectangular Callout 10"/>
          <p:cNvSpPr/>
          <p:nvPr/>
        </p:nvSpPr>
        <p:spPr bwMode="ltGray">
          <a:xfrm>
            <a:off x="3015692" y="4473071"/>
            <a:ext cx="2617076" cy="451945"/>
          </a:xfrm>
          <a:prstGeom prst="wedgeRoundRectCallout">
            <a:avLst>
              <a:gd name="adj1" fmla="val -38169"/>
              <a:gd name="adj2" fmla="val -114341"/>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Resource role</a:t>
            </a:r>
          </a:p>
        </p:txBody>
      </p:sp>
    </p:spTree>
    <p:extLst>
      <p:ext uri="{BB962C8B-B14F-4D97-AF65-F5344CB8AC3E}">
        <p14:creationId xmlns:p14="http://schemas.microsoft.com/office/powerpoint/2010/main" val="95404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Project Timeline tab</a:t>
            </a:r>
            <a:endParaRPr lang="en-US" sz="2800" dirty="0"/>
          </a:p>
        </p:txBody>
      </p:sp>
      <p:sp>
        <p:nvSpPr>
          <p:cNvPr id="3" name="Text Placeholder 2"/>
          <p:cNvSpPr>
            <a:spLocks noGrp="1"/>
          </p:cNvSpPr>
          <p:nvPr>
            <p:ph type="body" sz="quarter" idx="13"/>
          </p:nvPr>
        </p:nvSpPr>
        <p:spPr/>
        <p:txBody>
          <a:bodyPr/>
          <a:lstStyle/>
          <a:p>
            <a:r>
              <a:rPr lang="en-US" sz="2000" dirty="0" smtClean="0"/>
              <a:t>Can have multiple roadmap records; only active one is displayed in chart / program</a:t>
            </a:r>
            <a:endParaRPr lang="en-US" sz="2000" dirty="0"/>
          </a:p>
        </p:txBody>
      </p:sp>
      <p:pic>
        <p:nvPicPr>
          <p:cNvPr id="3074" name="Picture 2" descr="C:\Users\lewisba\AppData\Local\Temp\SNAGHTML801d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168" y="1739462"/>
            <a:ext cx="8627547" cy="488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1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Project Financial summary tab</a:t>
            </a:r>
            <a:endParaRPr lang="en-US" sz="2800" dirty="0"/>
          </a:p>
        </p:txBody>
      </p:sp>
      <p:pic>
        <p:nvPicPr>
          <p:cNvPr id="5122" name="Picture 2" descr="C:\Users\lewisba\AppData\Local\Temp\SNAGHTML168cf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28" y="945418"/>
            <a:ext cx="7792569" cy="24623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lewisba\AppData\Local\Temp\SNAGHTML16988b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2814679"/>
            <a:ext cx="5905678" cy="39687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bwMode="ltGray">
          <a:xfrm>
            <a:off x="7129082" y="315588"/>
            <a:ext cx="2476163" cy="606902"/>
          </a:xfrm>
          <a:prstGeom prst="wedgeRoundRectCallout">
            <a:avLst>
              <a:gd name="adj1" fmla="val -85539"/>
              <a:gd name="adj2" fmla="val 67833"/>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smtClean="0"/>
              <a:t>Summary section</a:t>
            </a:r>
          </a:p>
        </p:txBody>
      </p:sp>
      <p:sp>
        <p:nvSpPr>
          <p:cNvPr id="6" name="Rounded Rectangular Callout 5"/>
          <p:cNvSpPr/>
          <p:nvPr/>
        </p:nvSpPr>
        <p:spPr bwMode="ltGray">
          <a:xfrm>
            <a:off x="331773" y="1521303"/>
            <a:ext cx="3163986" cy="890124"/>
          </a:xfrm>
          <a:prstGeom prst="wedgeRoundRectCallout">
            <a:avLst>
              <a:gd name="adj1" fmla="val -8813"/>
              <a:gd name="adj2" fmla="val 110682"/>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smtClean="0"/>
              <a:t>Each detail section has summary number</a:t>
            </a:r>
          </a:p>
        </p:txBody>
      </p:sp>
      <p:sp>
        <p:nvSpPr>
          <p:cNvPr id="7" name="Rounded Rectangular Callout 6"/>
          <p:cNvSpPr/>
          <p:nvPr/>
        </p:nvSpPr>
        <p:spPr bwMode="ltGray">
          <a:xfrm>
            <a:off x="2597543" y="4466804"/>
            <a:ext cx="2824121" cy="606902"/>
          </a:xfrm>
          <a:prstGeom prst="wedgeRoundRectCallout">
            <a:avLst>
              <a:gd name="adj1" fmla="val -76707"/>
              <a:gd name="adj2" fmla="val 15833"/>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smtClean="0"/>
              <a:t>Total planned cost posts to general tab</a:t>
            </a:r>
          </a:p>
        </p:txBody>
      </p:sp>
      <p:sp>
        <p:nvSpPr>
          <p:cNvPr id="16" name="Rounded Rectangular Callout 15"/>
          <p:cNvSpPr/>
          <p:nvPr/>
        </p:nvSpPr>
        <p:spPr bwMode="ltGray">
          <a:xfrm>
            <a:off x="7649782" y="3633828"/>
            <a:ext cx="2476163" cy="606902"/>
          </a:xfrm>
          <a:prstGeom prst="wedgeRoundRectCallout">
            <a:avLst>
              <a:gd name="adj1" fmla="val -91694"/>
              <a:gd name="adj2" fmla="val 13426"/>
              <a:gd name="adj3" fmla="val 16667"/>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t>Detail section</a:t>
            </a:r>
          </a:p>
        </p:txBody>
      </p:sp>
    </p:spTree>
    <p:extLst>
      <p:ext uri="{BB962C8B-B14F-4D97-AF65-F5344CB8AC3E}">
        <p14:creationId xmlns:p14="http://schemas.microsoft.com/office/powerpoint/2010/main" val="263345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Optimization</a:t>
            </a:r>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19785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Project optimization scenarios</a:t>
            </a:r>
            <a:endParaRPr lang="en-US" sz="2800" dirty="0"/>
          </a:p>
        </p:txBody>
      </p:sp>
      <p:sp>
        <p:nvSpPr>
          <p:cNvPr id="12" name="Text Placeholder 11"/>
          <p:cNvSpPr>
            <a:spLocks noGrp="1"/>
          </p:cNvSpPr>
          <p:nvPr>
            <p:ph type="body" sz="quarter" idx="13"/>
          </p:nvPr>
        </p:nvSpPr>
        <p:spPr/>
        <p:txBody>
          <a:bodyPr/>
          <a:lstStyle/>
          <a:p>
            <a:r>
              <a:rPr lang="en-US" sz="2000" dirty="0"/>
              <a:t>Menu -&gt; Project &amp; Program -&gt; Projects</a:t>
            </a:r>
          </a:p>
          <a:p>
            <a:endParaRPr lang="en-US" sz="2000" dirty="0"/>
          </a:p>
        </p:txBody>
      </p:sp>
      <p:sp>
        <p:nvSpPr>
          <p:cNvPr id="4" name="Content Placeholder 3"/>
          <p:cNvSpPr>
            <a:spLocks noGrp="1"/>
          </p:cNvSpPr>
          <p:nvPr>
            <p:ph idx="1"/>
          </p:nvPr>
        </p:nvSpPr>
        <p:spPr/>
        <p:txBody>
          <a:bodyPr/>
          <a:lstStyle/>
          <a:p>
            <a:pPr lvl="1">
              <a:buFont typeface="Calibri" panose="020F0502020204030204" pitchFamily="34" charset="0"/>
              <a:buChar char="⁻"/>
            </a:pPr>
            <a:endParaRPr lang="en-US" sz="1400" dirty="0" smtClean="0"/>
          </a:p>
          <a:p>
            <a:pPr lvl="1">
              <a:buFont typeface="Calibri" panose="020F0502020204030204" pitchFamily="34" charset="0"/>
              <a:buChar char="⁻"/>
            </a:pPr>
            <a:endParaRPr lang="en-US" sz="1400" dirty="0" smtClean="0"/>
          </a:p>
        </p:txBody>
      </p:sp>
      <p:pic>
        <p:nvPicPr>
          <p:cNvPr id="7" name="Picture 6"/>
          <p:cNvPicPr>
            <a:picLocks noChangeAspect="1"/>
          </p:cNvPicPr>
          <p:nvPr/>
        </p:nvPicPr>
        <p:blipFill>
          <a:blip r:embed="rId3"/>
          <a:stretch>
            <a:fillRect/>
          </a:stretch>
        </p:blipFill>
        <p:spPr>
          <a:xfrm>
            <a:off x="1152525" y="1505494"/>
            <a:ext cx="9648826" cy="5008408"/>
          </a:xfrm>
          <a:prstGeom prst="rect">
            <a:avLst/>
          </a:prstGeom>
        </p:spPr>
      </p:pic>
    </p:spTree>
    <p:extLst>
      <p:ext uri="{BB962C8B-B14F-4D97-AF65-F5344CB8AC3E}">
        <p14:creationId xmlns:p14="http://schemas.microsoft.com/office/powerpoint/2010/main" val="344819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946786" y="1728000"/>
            <a:ext cx="10524778" cy="4452138"/>
          </a:xfrm>
        </p:spPr>
        <p:txBody>
          <a:bodyPr>
            <a:normAutofit/>
          </a:bodyPr>
          <a:lstStyle/>
          <a:p>
            <a:pPr marL="0" indent="0">
              <a:buNone/>
            </a:pPr>
            <a:r>
              <a:rPr lang="en-US" dirty="0"/>
              <a:t>After completing this module, you should be able to:</a:t>
            </a:r>
          </a:p>
          <a:p>
            <a:r>
              <a:rPr lang="en-US" dirty="0" smtClean="0"/>
              <a:t>Describe the features of Project and Program Management in SMA-X</a:t>
            </a:r>
          </a:p>
          <a:p>
            <a:r>
              <a:rPr lang="en-US" dirty="0" smtClean="0"/>
              <a:t>Understand the Portfolio optimization capabilities</a:t>
            </a:r>
          </a:p>
          <a:p>
            <a:r>
              <a:rPr lang="en-US" dirty="0" smtClean="0"/>
              <a:t>Create a Project, Program and Portfolio in SMA-X</a:t>
            </a:r>
          </a:p>
          <a:p>
            <a:endParaRPr lang="en-US" dirty="0" smtClean="0"/>
          </a:p>
          <a:p>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292482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New Scenario</a:t>
            </a:r>
            <a:endParaRPr lang="en-US" sz="2800"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20</a:t>
            </a:fld>
            <a:endParaRPr lang="en-US" dirty="0"/>
          </a:p>
        </p:txBody>
      </p:sp>
      <p:pic>
        <p:nvPicPr>
          <p:cNvPr id="6" name="Content Placeholder 5"/>
          <p:cNvPicPr>
            <a:picLocks noGrp="1" noChangeAspect="1"/>
          </p:cNvPicPr>
          <p:nvPr>
            <p:ph idx="1"/>
          </p:nvPr>
        </p:nvPicPr>
        <p:blipFill>
          <a:blip r:embed="rId2"/>
          <a:stretch>
            <a:fillRect/>
          </a:stretch>
        </p:blipFill>
        <p:spPr>
          <a:xfrm>
            <a:off x="1882416" y="1728788"/>
            <a:ext cx="8439868" cy="4451350"/>
          </a:xfrm>
          <a:prstGeom prst="rect">
            <a:avLst/>
          </a:prstGeom>
        </p:spPr>
      </p:pic>
    </p:spTree>
    <p:extLst>
      <p:ext uri="{BB962C8B-B14F-4D97-AF65-F5344CB8AC3E}">
        <p14:creationId xmlns:p14="http://schemas.microsoft.com/office/powerpoint/2010/main" val="420448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Relevant portfolio items</a:t>
            </a:r>
            <a:endParaRPr lang="en-US" sz="2800"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21</a:t>
            </a:fld>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1335300" y="2596756"/>
            <a:ext cx="9534735" cy="2238375"/>
          </a:xfrm>
          <a:prstGeom prst="rect">
            <a:avLst/>
          </a:prstGeom>
        </p:spPr>
      </p:pic>
    </p:spTree>
    <p:extLst>
      <p:ext uri="{BB962C8B-B14F-4D97-AF65-F5344CB8AC3E}">
        <p14:creationId xmlns:p14="http://schemas.microsoft.com/office/powerpoint/2010/main" val="1974347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Gantt chart for optimization</a:t>
            </a:r>
            <a:endParaRPr lang="en-US" sz="2800"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22</a:t>
            </a:fld>
            <a:endParaRPr lang="en-US" dirty="0"/>
          </a:p>
        </p:txBody>
      </p:sp>
      <p:pic>
        <p:nvPicPr>
          <p:cNvPr id="7" name="Content Placeholder 6"/>
          <p:cNvPicPr>
            <a:picLocks noGrp="1" noChangeAspect="1"/>
          </p:cNvPicPr>
          <p:nvPr>
            <p:ph idx="1"/>
          </p:nvPr>
        </p:nvPicPr>
        <p:blipFill>
          <a:blip r:embed="rId3"/>
          <a:stretch>
            <a:fillRect/>
          </a:stretch>
        </p:blipFill>
        <p:spPr>
          <a:xfrm>
            <a:off x="946150" y="2532437"/>
            <a:ext cx="10312400" cy="2844051"/>
          </a:xfrm>
          <a:prstGeom prst="rect">
            <a:avLst/>
          </a:prstGeom>
        </p:spPr>
      </p:pic>
    </p:spTree>
    <p:extLst>
      <p:ext uri="{BB962C8B-B14F-4D97-AF65-F5344CB8AC3E}">
        <p14:creationId xmlns:p14="http://schemas.microsoft.com/office/powerpoint/2010/main" val="3284636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Cost &amp; Resources charts</a:t>
            </a:r>
            <a:endParaRPr lang="en-US" sz="2800"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23</a:t>
            </a:fld>
            <a:endParaRPr lang="en-US" dirty="0"/>
          </a:p>
        </p:txBody>
      </p:sp>
      <p:pic>
        <p:nvPicPr>
          <p:cNvPr id="6" name="Content Placeholder 5"/>
          <p:cNvPicPr>
            <a:picLocks noGrp="1" noChangeAspect="1"/>
          </p:cNvPicPr>
          <p:nvPr>
            <p:ph idx="1"/>
          </p:nvPr>
        </p:nvPicPr>
        <p:blipFill>
          <a:blip r:embed="rId3"/>
          <a:stretch>
            <a:fillRect/>
          </a:stretch>
        </p:blipFill>
        <p:spPr>
          <a:xfrm>
            <a:off x="946151" y="2400844"/>
            <a:ext cx="10312400" cy="2350201"/>
          </a:xfrm>
          <a:prstGeom prst="rect">
            <a:avLst/>
          </a:prstGeom>
        </p:spPr>
      </p:pic>
    </p:spTree>
    <p:extLst>
      <p:ext uri="{BB962C8B-B14F-4D97-AF65-F5344CB8AC3E}">
        <p14:creationId xmlns:p14="http://schemas.microsoft.com/office/powerpoint/2010/main" val="167096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statistics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24</a:t>
            </a:fld>
            <a:endParaRPr lang="en-US" dirty="0"/>
          </a:p>
        </p:txBody>
      </p:sp>
      <p:pic>
        <p:nvPicPr>
          <p:cNvPr id="6" name="Content Placeholder 5"/>
          <p:cNvPicPr>
            <a:picLocks noGrp="1" noChangeAspect="1"/>
          </p:cNvPicPr>
          <p:nvPr>
            <p:ph idx="1"/>
          </p:nvPr>
        </p:nvPicPr>
        <p:blipFill>
          <a:blip r:embed="rId3"/>
          <a:stretch>
            <a:fillRect/>
          </a:stretch>
        </p:blipFill>
        <p:spPr>
          <a:xfrm>
            <a:off x="1668780" y="2163338"/>
            <a:ext cx="8867775" cy="3000375"/>
          </a:xfrm>
          <a:prstGeom prst="rect">
            <a:avLst/>
          </a:prstGeom>
        </p:spPr>
      </p:pic>
    </p:spTree>
    <p:extLst>
      <p:ext uri="{BB962C8B-B14F-4D97-AF65-F5344CB8AC3E}">
        <p14:creationId xmlns:p14="http://schemas.microsoft.com/office/powerpoint/2010/main" val="1107984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constraints</a:t>
            </a:r>
            <a:endParaRPr lang="en-US" dirty="0"/>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25</a:t>
            </a:fld>
            <a:endParaRPr lang="en-US" dirty="0"/>
          </a:p>
        </p:txBody>
      </p:sp>
      <p:pic>
        <p:nvPicPr>
          <p:cNvPr id="7" name="Content Placeholder 6"/>
          <p:cNvPicPr>
            <a:picLocks noGrp="1" noChangeAspect="1"/>
          </p:cNvPicPr>
          <p:nvPr>
            <p:ph idx="1"/>
          </p:nvPr>
        </p:nvPicPr>
        <p:blipFill>
          <a:blip r:embed="rId3"/>
          <a:stretch>
            <a:fillRect/>
          </a:stretch>
        </p:blipFill>
        <p:spPr>
          <a:xfrm>
            <a:off x="6095999" y="1722437"/>
            <a:ext cx="5223287" cy="4451350"/>
          </a:xfrm>
          <a:prstGeom prst="rect">
            <a:avLst/>
          </a:prstGeom>
        </p:spPr>
      </p:pic>
      <p:pic>
        <p:nvPicPr>
          <p:cNvPr id="8" name="Picture 7"/>
          <p:cNvPicPr>
            <a:picLocks noChangeAspect="1"/>
          </p:cNvPicPr>
          <p:nvPr/>
        </p:nvPicPr>
        <p:blipFill>
          <a:blip r:embed="rId4"/>
          <a:stretch>
            <a:fillRect/>
          </a:stretch>
        </p:blipFill>
        <p:spPr>
          <a:xfrm>
            <a:off x="1543050" y="2857500"/>
            <a:ext cx="3695700" cy="1600200"/>
          </a:xfrm>
          <a:prstGeom prst="rect">
            <a:avLst/>
          </a:prstGeom>
        </p:spPr>
      </p:pic>
    </p:spTree>
    <p:extLst>
      <p:ext uri="{BB962C8B-B14F-4D97-AF65-F5344CB8AC3E}">
        <p14:creationId xmlns:p14="http://schemas.microsoft.com/office/powerpoint/2010/main" val="3799888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B999A9-77CE-4AD1-9911-24A29F08BC34}" type="slidenum">
              <a:rPr lang="en-US" smtClean="0"/>
              <a:pPr/>
              <a:t>26</a:t>
            </a:fld>
            <a:endParaRPr lang="en-US" dirty="0"/>
          </a:p>
        </p:txBody>
      </p:sp>
      <p:sp>
        <p:nvSpPr>
          <p:cNvPr id="7" name="Title 6"/>
          <p:cNvSpPr>
            <a:spLocks noGrp="1"/>
          </p:cNvSpPr>
          <p:nvPr>
            <p:ph type="title"/>
          </p:nvPr>
        </p:nvSpPr>
        <p:spPr/>
        <p:txBody>
          <a:bodyPr/>
          <a:lstStyle/>
          <a:p>
            <a:r>
              <a:rPr lang="en-US" dirty="0" smtClean="0"/>
              <a:t>Auto-optimization results</a:t>
            </a:r>
            <a:endParaRPr lang="en-US" dirty="0"/>
          </a:p>
        </p:txBody>
      </p:sp>
      <p:pic>
        <p:nvPicPr>
          <p:cNvPr id="16" name="Content Placeholder 15"/>
          <p:cNvPicPr>
            <a:picLocks noGrp="1" noChangeAspect="1"/>
          </p:cNvPicPr>
          <p:nvPr>
            <p:ph sz="half" idx="1"/>
          </p:nvPr>
        </p:nvPicPr>
        <p:blipFill>
          <a:blip r:embed="rId3"/>
          <a:stretch>
            <a:fillRect/>
          </a:stretch>
        </p:blipFill>
        <p:spPr>
          <a:xfrm>
            <a:off x="950914" y="3089869"/>
            <a:ext cx="5029200" cy="2438799"/>
          </a:xfrm>
          <a:prstGeom prst="rect">
            <a:avLst/>
          </a:prstGeom>
        </p:spPr>
      </p:pic>
      <p:pic>
        <p:nvPicPr>
          <p:cNvPr id="18" name="Content Placeholder 17"/>
          <p:cNvPicPr>
            <a:picLocks noGrp="1" noChangeAspect="1"/>
          </p:cNvPicPr>
          <p:nvPr>
            <p:ph sz="half" idx="2"/>
          </p:nvPr>
        </p:nvPicPr>
        <p:blipFill>
          <a:blip r:embed="rId4"/>
          <a:stretch>
            <a:fillRect/>
          </a:stretch>
        </p:blipFill>
        <p:spPr>
          <a:xfrm>
            <a:off x="6229351" y="3089869"/>
            <a:ext cx="5029200" cy="2494851"/>
          </a:xfrm>
          <a:prstGeom prst="rect">
            <a:avLst/>
          </a:prstGeom>
        </p:spPr>
      </p:pic>
      <p:pic>
        <p:nvPicPr>
          <p:cNvPr id="19" name="Picture 18"/>
          <p:cNvPicPr>
            <a:picLocks noChangeAspect="1"/>
          </p:cNvPicPr>
          <p:nvPr/>
        </p:nvPicPr>
        <p:blipFill>
          <a:blip r:embed="rId5"/>
          <a:stretch>
            <a:fillRect/>
          </a:stretch>
        </p:blipFill>
        <p:spPr>
          <a:xfrm>
            <a:off x="4127501" y="1477521"/>
            <a:ext cx="3705225" cy="1628775"/>
          </a:xfrm>
          <a:prstGeom prst="rect">
            <a:avLst/>
          </a:prstGeom>
        </p:spPr>
      </p:pic>
    </p:spTree>
    <p:extLst>
      <p:ext uri="{BB962C8B-B14F-4D97-AF65-F5344CB8AC3E}">
        <p14:creationId xmlns:p14="http://schemas.microsoft.com/office/powerpoint/2010/main" val="3969981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Scenario comparison</a:t>
            </a:r>
            <a:endParaRPr lang="en-US" dirty="0"/>
          </a:p>
        </p:txBody>
      </p:sp>
      <p:sp>
        <p:nvSpPr>
          <p:cNvPr id="8" name="Text Placeholder 7"/>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pPr/>
              <a:t>27</a:t>
            </a:fld>
            <a:endParaRPr lang="en-US" dirty="0"/>
          </a:p>
        </p:txBody>
      </p:sp>
      <p:pic>
        <p:nvPicPr>
          <p:cNvPr id="9" name="Content Placeholder 8"/>
          <p:cNvPicPr>
            <a:picLocks noGrp="1" noChangeAspect="1"/>
          </p:cNvPicPr>
          <p:nvPr>
            <p:ph idx="1"/>
          </p:nvPr>
        </p:nvPicPr>
        <p:blipFill>
          <a:blip r:embed="rId3"/>
          <a:stretch>
            <a:fillRect/>
          </a:stretch>
        </p:blipFill>
        <p:spPr>
          <a:xfrm>
            <a:off x="2041750" y="1728788"/>
            <a:ext cx="8121200" cy="4451350"/>
          </a:xfrm>
          <a:prstGeom prst="rect">
            <a:avLst/>
          </a:prstGeom>
        </p:spPr>
      </p:pic>
    </p:spTree>
    <p:extLst>
      <p:ext uri="{BB962C8B-B14F-4D97-AF65-F5344CB8AC3E}">
        <p14:creationId xmlns:p14="http://schemas.microsoft.com/office/powerpoint/2010/main" val="80181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idx="1"/>
          </p:nvPr>
        </p:nvSpPr>
        <p:spPr/>
        <p:txBody>
          <a:bodyPr/>
          <a:lstStyle/>
          <a:p>
            <a:r>
              <a:rPr lang="en-US" dirty="0" smtClean="0"/>
              <a:t>Project Management features</a:t>
            </a:r>
            <a:endParaRPr lang="en-US" dirty="0"/>
          </a:p>
        </p:txBody>
      </p:sp>
    </p:spTree>
    <p:extLst>
      <p:ext uri="{BB962C8B-B14F-4D97-AF65-F5344CB8AC3E}">
        <p14:creationId xmlns:p14="http://schemas.microsoft.com/office/powerpoint/2010/main" val="2026219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SMA-X project management features summary</a:t>
            </a:r>
            <a:endParaRPr lang="en-US" dirty="0"/>
          </a:p>
        </p:txBody>
      </p:sp>
      <p:sp>
        <p:nvSpPr>
          <p:cNvPr id="3" name="Text Placeholder 2"/>
          <p:cNvSpPr>
            <a:spLocks noGrp="1"/>
          </p:cNvSpPr>
          <p:nvPr>
            <p:ph type="body" sz="quarter" idx="13"/>
          </p:nvPr>
        </p:nvSpPr>
        <p:spPr/>
        <p:txBody>
          <a:bodyPr/>
          <a:lstStyle/>
          <a:p>
            <a:endParaRPr lang="en-US" dirty="0"/>
          </a:p>
        </p:txBody>
      </p:sp>
      <p:sp>
        <p:nvSpPr>
          <p:cNvPr id="4" name="Content Placeholder 3"/>
          <p:cNvSpPr>
            <a:spLocks noGrp="1"/>
          </p:cNvSpPr>
          <p:nvPr>
            <p:ph idx="1"/>
          </p:nvPr>
        </p:nvSpPr>
        <p:spPr/>
        <p:txBody>
          <a:bodyPr/>
          <a:lstStyle/>
          <a:p>
            <a:pPr>
              <a:buFont typeface="Calibri" panose="020F0502020204030204" pitchFamily="34" charset="0"/>
              <a:buChar char="⁻"/>
            </a:pPr>
            <a:r>
              <a:rPr lang="en-US" sz="1800" dirty="0" smtClean="0"/>
              <a:t>Provides basic portfolio, program, and project structure and features</a:t>
            </a:r>
          </a:p>
          <a:p>
            <a:pPr>
              <a:buFont typeface="Calibri" panose="020F0502020204030204" pitchFamily="34" charset="0"/>
              <a:buChar char="⁻"/>
            </a:pPr>
            <a:r>
              <a:rPr lang="en-US" sz="1800" dirty="0" smtClean="0"/>
              <a:t>Programs, projects, and proposals can be directly associated with a portfolio</a:t>
            </a:r>
          </a:p>
          <a:p>
            <a:pPr>
              <a:buFont typeface="Calibri" panose="020F0502020204030204" pitchFamily="34" charset="0"/>
              <a:buChar char="⁻"/>
            </a:pPr>
            <a:r>
              <a:rPr lang="en-US" sz="1800" dirty="0" smtClean="0"/>
              <a:t>Go to the “container” entity to add contents</a:t>
            </a:r>
          </a:p>
          <a:p>
            <a:pPr lvl="1">
              <a:buFont typeface="Calibri" panose="020F0502020204030204" pitchFamily="34" charset="0"/>
              <a:buChar char="⁻"/>
            </a:pPr>
            <a:r>
              <a:rPr lang="en-US" sz="1400" dirty="0" smtClean="0"/>
              <a:t>i.e., go to a program to add projects</a:t>
            </a:r>
          </a:p>
          <a:p>
            <a:pPr lvl="1">
              <a:buFont typeface="Calibri" panose="020F0502020204030204" pitchFamily="34" charset="0"/>
              <a:buChar char="⁻"/>
            </a:pPr>
            <a:r>
              <a:rPr lang="en-US" sz="1400" dirty="0" smtClean="0"/>
              <a:t>i.e., go to a portfolio to add proposals, projects, and/or programs</a:t>
            </a:r>
          </a:p>
          <a:p>
            <a:pPr>
              <a:buFont typeface="Calibri" panose="020F0502020204030204" pitchFamily="34" charset="0"/>
              <a:buChar char="⁻"/>
            </a:pPr>
            <a:r>
              <a:rPr lang="en-US" sz="1800" dirty="0" smtClean="0"/>
              <a:t>Resource roles are created in the Idea &amp; Proposal area</a:t>
            </a:r>
          </a:p>
          <a:p>
            <a:pPr lvl="1">
              <a:buFont typeface="Calibri" panose="020F0502020204030204" pitchFamily="34" charset="0"/>
              <a:buChar char="⁻"/>
            </a:pPr>
            <a:r>
              <a:rPr lang="en-US" sz="1400" dirty="0" smtClean="0"/>
              <a:t>Resource load can be used on proposals &amp; projects</a:t>
            </a:r>
          </a:p>
          <a:p>
            <a:pPr>
              <a:buFont typeface="Calibri" panose="020F0502020204030204" pitchFamily="34" charset="0"/>
              <a:buChar char="⁻"/>
            </a:pPr>
            <a:r>
              <a:rPr lang="en-US" sz="1800" dirty="0" smtClean="0"/>
              <a:t>Financial summaries are available on proposals, projects, programs and portfolios</a:t>
            </a:r>
          </a:p>
          <a:p>
            <a:pPr>
              <a:buFont typeface="Calibri" panose="020F0502020204030204" pitchFamily="34" charset="0"/>
              <a:buChar char="⁻"/>
            </a:pPr>
            <a:r>
              <a:rPr lang="en-US" sz="1800" dirty="0" smtClean="0"/>
              <a:t>Portfolio optimization allows to manually/automatically find best solution for proposal to meet business objective not breaking any constraints</a:t>
            </a:r>
          </a:p>
          <a:p>
            <a:pPr marL="0" indent="0">
              <a:buNone/>
            </a:pPr>
            <a:endParaRPr lang="en-US" sz="1800" dirty="0" smtClean="0"/>
          </a:p>
          <a:p>
            <a:pPr lvl="1">
              <a:buFont typeface="Calibri" panose="020F0502020204030204" pitchFamily="34" charset="0"/>
              <a:buChar char="⁻"/>
            </a:pPr>
            <a:endParaRPr lang="en-US" sz="1400" dirty="0" smtClean="0"/>
          </a:p>
          <a:p>
            <a:pPr lvl="1">
              <a:buFont typeface="Calibri" panose="020F0502020204030204" pitchFamily="34" charset="0"/>
              <a:buChar char="⁻"/>
            </a:pPr>
            <a:endParaRPr lang="en-US" sz="1400" dirty="0" smtClean="0"/>
          </a:p>
        </p:txBody>
      </p:sp>
    </p:spTree>
    <p:extLst>
      <p:ext uri="{BB962C8B-B14F-4D97-AF65-F5344CB8AC3E}">
        <p14:creationId xmlns:p14="http://schemas.microsoft.com/office/powerpoint/2010/main" val="332161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&amp; Proposal</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2169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Idea and Proposal Management</a:t>
            </a:r>
            <a:endParaRPr lang="en-US" sz="3200" dirty="0"/>
          </a:p>
        </p:txBody>
      </p:sp>
      <p:sp>
        <p:nvSpPr>
          <p:cNvPr id="10" name="Subtitle 1"/>
          <p:cNvSpPr>
            <a:spLocks noGrp="1"/>
          </p:cNvSpPr>
          <p:nvPr>
            <p:ph type="body" sz="quarter" idx="13"/>
          </p:nvPr>
        </p:nvSpPr>
        <p:spPr/>
        <p:txBody>
          <a:bodyPr/>
          <a:lstStyle/>
          <a:p>
            <a:r>
              <a:rPr lang="en-US" sz="2000" dirty="0" smtClean="0"/>
              <a:t>Improve IT customer satisfaction and innovate by leveraging power of crowdsourcing</a:t>
            </a:r>
            <a:endParaRPr lang="en-US" sz="2000" dirty="0"/>
          </a:p>
        </p:txBody>
      </p:sp>
      <p:sp>
        <p:nvSpPr>
          <p:cNvPr id="2" name="Content Placeholder 1"/>
          <p:cNvSpPr>
            <a:spLocks noGrp="1"/>
          </p:cNvSpPr>
          <p:nvPr>
            <p:ph sz="quarter" idx="4294967295"/>
          </p:nvPr>
        </p:nvSpPr>
        <p:spPr>
          <a:xfrm>
            <a:off x="946786" y="1581150"/>
            <a:ext cx="4873785" cy="4305300"/>
          </a:xfrm>
        </p:spPr>
        <p:txBody>
          <a:bodyPr>
            <a:normAutofit/>
          </a:bodyPr>
          <a:lstStyle/>
          <a:p>
            <a:pPr>
              <a:buFont typeface="Calibri" panose="020F0502020204030204" pitchFamily="34" charset="0"/>
              <a:buChar char="⁻"/>
            </a:pPr>
            <a:r>
              <a:rPr lang="en-US" sz="1400" dirty="0"/>
              <a:t>Business users can submit ideas from the Employee Self-service Portal </a:t>
            </a:r>
          </a:p>
          <a:p>
            <a:pPr>
              <a:buFont typeface="Calibri" panose="020F0502020204030204" pitchFamily="34" charset="0"/>
              <a:buChar char="⁻"/>
            </a:pPr>
            <a:endParaRPr lang="en-US" sz="1400" dirty="0"/>
          </a:p>
          <a:p>
            <a:pPr>
              <a:buFont typeface="Calibri" panose="020F0502020204030204" pitchFamily="34" charset="0"/>
              <a:buChar char="⁻"/>
            </a:pPr>
            <a:r>
              <a:rPr lang="en-US" sz="1400" dirty="0"/>
              <a:t>Provide service users with an actionable forum for sharing their ideas and enhancement </a:t>
            </a:r>
            <a:r>
              <a:rPr lang="en-US" sz="1400" dirty="0" smtClean="0"/>
              <a:t>requests</a:t>
            </a:r>
          </a:p>
          <a:p>
            <a:pPr marL="12700">
              <a:lnSpc>
                <a:spcPct val="100000"/>
              </a:lnSpc>
              <a:buFont typeface="Calibri" panose="020F0502020204030204" pitchFamily="34" charset="0"/>
              <a:buChar char="⁻"/>
            </a:pPr>
            <a:r>
              <a:rPr lang="en-US" sz="1400" dirty="0"/>
              <a:t>Approval </a:t>
            </a:r>
            <a:r>
              <a:rPr lang="en-US" sz="1400" dirty="0" smtClean="0"/>
              <a:t>governance</a:t>
            </a:r>
            <a:endParaRPr lang="en-US" sz="1400" dirty="0"/>
          </a:p>
          <a:p>
            <a:pPr marL="586422" lvl="1" indent="-286385">
              <a:lnSpc>
                <a:spcPct val="100000"/>
              </a:lnSpc>
              <a:buFont typeface="Arial" panose="020B0604020202020204" pitchFamily="34" charset="0"/>
              <a:buChar char="•"/>
              <a:tabLst>
                <a:tab pos="299720" algn="l"/>
              </a:tabLst>
            </a:pPr>
            <a:r>
              <a:rPr lang="en-US" sz="900" dirty="0"/>
              <a:t>Define default approval process for all ideas</a:t>
            </a:r>
          </a:p>
          <a:p>
            <a:pPr marL="586422" lvl="1" indent="-286385">
              <a:lnSpc>
                <a:spcPct val="100000"/>
              </a:lnSpc>
              <a:buFont typeface="Arial" panose="020B0604020202020204" pitchFamily="34" charset="0"/>
              <a:buChar char="•"/>
              <a:tabLst>
                <a:tab pos="299720" algn="l"/>
              </a:tabLst>
            </a:pPr>
            <a:r>
              <a:rPr lang="en-US" sz="900" dirty="0"/>
              <a:t>Define specific approval processes for strategic ideas</a:t>
            </a:r>
          </a:p>
          <a:p>
            <a:pPr lvl="1">
              <a:buFont typeface="Calibri" panose="020F0502020204030204" pitchFamily="34" charset="0"/>
              <a:buChar char="⁻"/>
            </a:pPr>
            <a:endParaRPr lang="en-US" sz="1400" dirty="0"/>
          </a:p>
          <a:p>
            <a:pPr marL="240030" lvl="1" indent="-285750">
              <a:spcBef>
                <a:spcPts val="1200"/>
              </a:spcBef>
              <a:buFont typeface="Calibri" panose="020F0502020204030204" pitchFamily="34" charset="0"/>
              <a:buChar char="⁻"/>
            </a:pPr>
            <a:r>
              <a:rPr lang="en-US" sz="1400" dirty="0"/>
              <a:t>Formal processes to analyze the input to initiate and drive </a:t>
            </a:r>
            <a:r>
              <a:rPr lang="en-US" sz="1400" dirty="0" smtClean="0"/>
              <a:t>service </a:t>
            </a:r>
            <a:r>
              <a:rPr lang="en-US" sz="1400" dirty="0"/>
              <a:t>proposals or c</a:t>
            </a:r>
            <a:r>
              <a:rPr lang="en-US" sz="1400" dirty="0" smtClean="0"/>
              <a:t>hange </a:t>
            </a:r>
            <a:r>
              <a:rPr lang="en-US" sz="1400" dirty="0"/>
              <a:t>r</a:t>
            </a:r>
            <a:r>
              <a:rPr lang="en-US" sz="1400" dirty="0" smtClean="0"/>
              <a:t>equests</a:t>
            </a:r>
          </a:p>
          <a:p>
            <a:pPr marL="240030" lvl="1" indent="-285750">
              <a:spcBef>
                <a:spcPts val="1200"/>
              </a:spcBef>
              <a:buFont typeface="Calibri" panose="020F0502020204030204" pitchFamily="34" charset="0"/>
              <a:buChar char="⁻"/>
            </a:pPr>
            <a:r>
              <a:rPr lang="en-US" sz="1400" dirty="0" smtClean="0"/>
              <a:t>Business </a:t>
            </a:r>
            <a:r>
              <a:rPr lang="en-US" sz="1400" dirty="0"/>
              <a:t>objectives and focused analytics features, </a:t>
            </a:r>
            <a:r>
              <a:rPr lang="en-US" sz="1400" dirty="0" smtClean="0"/>
              <a:t>provide  </a:t>
            </a:r>
            <a:r>
              <a:rPr lang="en-US" sz="1400" dirty="0"/>
              <a:t>visibility into the cost/benefit opportunities</a:t>
            </a:r>
          </a:p>
        </p:txBody>
      </p:sp>
      <p:pic>
        <p:nvPicPr>
          <p:cNvPr id="5" name="Picture 4"/>
          <p:cNvPicPr>
            <a:picLocks noChangeAspect="1"/>
          </p:cNvPicPr>
          <p:nvPr/>
        </p:nvPicPr>
        <p:blipFill>
          <a:blip r:embed="rId2"/>
          <a:stretch>
            <a:fillRect/>
          </a:stretch>
        </p:blipFill>
        <p:spPr>
          <a:xfrm>
            <a:off x="8311649" y="1473923"/>
            <a:ext cx="3776767" cy="2752944"/>
          </a:xfrm>
          <a:prstGeom prst="rect">
            <a:avLst/>
          </a:prstGeom>
          <a:noFill/>
          <a:ln w="3175">
            <a:solidFill>
              <a:schemeClr val="tx1"/>
            </a:solidFill>
          </a:ln>
        </p:spPr>
      </p:pic>
      <p:pic>
        <p:nvPicPr>
          <p:cNvPr id="4" name="Picture 3"/>
          <p:cNvPicPr>
            <a:picLocks noChangeAspect="1"/>
          </p:cNvPicPr>
          <p:nvPr/>
        </p:nvPicPr>
        <p:blipFill>
          <a:blip r:embed="rId3"/>
          <a:stretch>
            <a:fillRect/>
          </a:stretch>
        </p:blipFill>
        <p:spPr>
          <a:xfrm>
            <a:off x="6477000" y="3733800"/>
            <a:ext cx="4606537" cy="2964074"/>
          </a:xfrm>
          <a:prstGeom prst="rect">
            <a:avLst/>
          </a:prstGeom>
        </p:spPr>
      </p:pic>
    </p:spTree>
    <p:extLst>
      <p:ext uri="{BB962C8B-B14F-4D97-AF65-F5344CB8AC3E}">
        <p14:creationId xmlns:p14="http://schemas.microsoft.com/office/powerpoint/2010/main" val="37278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portfolios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475290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Executive Summary </a:t>
            </a:r>
            <a:endParaRPr lang="en-US" sz="3200" dirty="0"/>
          </a:p>
        </p:txBody>
      </p:sp>
      <p:sp>
        <p:nvSpPr>
          <p:cNvPr id="9" name="Text Placeholder 8"/>
          <p:cNvSpPr>
            <a:spLocks noGrp="1"/>
          </p:cNvSpPr>
          <p:nvPr>
            <p:ph type="body" sz="quarter" idx="13"/>
          </p:nvPr>
        </p:nvSpPr>
        <p:spPr/>
        <p:txBody>
          <a:bodyPr/>
          <a:lstStyle/>
          <a:p>
            <a:r>
              <a:rPr lang="en-US" sz="2400" dirty="0" smtClean="0"/>
              <a:t>Menu -&gt; Project &amp; Program </a:t>
            </a:r>
            <a:endParaRPr lang="en-US" sz="2400" dirty="0"/>
          </a:p>
        </p:txBody>
      </p:sp>
      <p:sp>
        <p:nvSpPr>
          <p:cNvPr id="6" name="Content Placeholder 5"/>
          <p:cNvSpPr>
            <a:spLocks noGrp="1"/>
          </p:cNvSpPr>
          <p:nvPr>
            <p:ph sz="half" idx="2"/>
          </p:nvPr>
        </p:nvSpPr>
        <p:spPr>
          <a:xfrm>
            <a:off x="609441" y="1634591"/>
            <a:ext cx="5303520" cy="4461409"/>
          </a:xfrm>
        </p:spPr>
        <p:txBody>
          <a:bodyPr/>
          <a:lstStyle/>
          <a:p>
            <a:pPr>
              <a:buFont typeface="Calibri" panose="020F0502020204030204" pitchFamily="34" charset="0"/>
              <a:buChar char="⁻"/>
            </a:pPr>
            <a:r>
              <a:rPr lang="en-US" sz="1800" dirty="0" smtClean="0"/>
              <a:t>Default view is Executive Summary</a:t>
            </a:r>
          </a:p>
          <a:p>
            <a:pPr>
              <a:buFont typeface="Calibri" panose="020F0502020204030204" pitchFamily="34" charset="0"/>
              <a:buChar char="⁻"/>
            </a:pPr>
            <a:r>
              <a:rPr lang="en-US" sz="1800" dirty="0" smtClean="0"/>
              <a:t>Provides a list of project portfolios</a:t>
            </a:r>
          </a:p>
          <a:p>
            <a:pPr>
              <a:buFont typeface="Calibri" panose="020F0502020204030204" pitchFamily="34" charset="0"/>
              <a:buChar char="⁻"/>
            </a:pPr>
            <a:r>
              <a:rPr lang="en-US" sz="1800" dirty="0" smtClean="0"/>
              <a:t>Summary charts are for </a:t>
            </a:r>
            <a:r>
              <a:rPr lang="en-US" sz="1800" b="1" dirty="0" smtClean="0"/>
              <a:t>highlighted project portfolio</a:t>
            </a:r>
          </a:p>
          <a:p>
            <a:pPr lvl="1">
              <a:buFont typeface="Calibri" panose="020F0502020204030204" pitchFamily="34" charset="0"/>
              <a:buChar char="⁻"/>
            </a:pPr>
            <a:r>
              <a:rPr lang="en-US" sz="1800" dirty="0" smtClean="0"/>
              <a:t>Planned cost by month</a:t>
            </a:r>
          </a:p>
          <a:p>
            <a:pPr lvl="1">
              <a:buFont typeface="Calibri" panose="020F0502020204030204" pitchFamily="34" charset="0"/>
              <a:buChar char="⁻"/>
            </a:pPr>
            <a:r>
              <a:rPr lang="en-US" sz="1800" dirty="0" smtClean="0"/>
              <a:t>Budget by type</a:t>
            </a:r>
          </a:p>
          <a:p>
            <a:pPr lvl="1">
              <a:buFont typeface="Calibri" panose="020F0502020204030204" pitchFamily="34" charset="0"/>
              <a:buChar char="⁻"/>
            </a:pPr>
            <a:r>
              <a:rPr lang="en-US" sz="1800" dirty="0" smtClean="0"/>
              <a:t>Resource demand by month</a:t>
            </a:r>
          </a:p>
          <a:p>
            <a:pPr lvl="1">
              <a:buFont typeface="Calibri" panose="020F0502020204030204" pitchFamily="34" charset="0"/>
              <a:buChar char="⁻"/>
            </a:pPr>
            <a:r>
              <a:rPr lang="en-US" sz="1800" dirty="0" smtClean="0"/>
              <a:t>Risk &amp; Issue – Count / priority</a:t>
            </a:r>
            <a:endParaRPr lang="en-US" sz="1800" dirty="0"/>
          </a:p>
        </p:txBody>
      </p:sp>
      <p:pic>
        <p:nvPicPr>
          <p:cNvPr id="1026" name="Picture 2" descr="C:\Users\lewisba\AppData\Local\Temp\SNAGHTML13f103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961" y="612127"/>
            <a:ext cx="3763609" cy="2375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lewisba\AppData\Local\Temp\SNAGHTML13fc2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036" y="2987997"/>
            <a:ext cx="3340596" cy="21364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lewisba\AppData\Local\Temp\SNAGHTML14054f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51" y="3645841"/>
            <a:ext cx="3542485" cy="22543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lewisba\AppData\Local\Temp\SNAGHTML1412ff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86" y="4545499"/>
            <a:ext cx="3760983" cy="184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Project portfolios</a:t>
            </a:r>
            <a:br>
              <a:rPr lang="en-US" dirty="0" smtClean="0"/>
            </a:br>
            <a:endParaRPr lang="en-US" dirty="0"/>
          </a:p>
        </p:txBody>
      </p:sp>
      <p:sp>
        <p:nvSpPr>
          <p:cNvPr id="13" name="Text Placeholder 12"/>
          <p:cNvSpPr>
            <a:spLocks noGrp="1"/>
          </p:cNvSpPr>
          <p:nvPr>
            <p:ph type="body" sz="quarter" idx="13"/>
          </p:nvPr>
        </p:nvSpPr>
        <p:spPr/>
        <p:txBody>
          <a:bodyPr/>
          <a:lstStyle/>
          <a:p>
            <a:r>
              <a:rPr lang="en-US" sz="1800" dirty="0" smtClean="0"/>
              <a:t>Menu -&gt; Project and program -&gt; Project portfolio</a:t>
            </a:r>
            <a:endParaRPr lang="en-US" sz="1800" dirty="0"/>
          </a:p>
        </p:txBody>
      </p:sp>
      <p:sp>
        <p:nvSpPr>
          <p:cNvPr id="10" name="Content Placeholder 9"/>
          <p:cNvSpPr>
            <a:spLocks noGrp="1"/>
          </p:cNvSpPr>
          <p:nvPr>
            <p:ph sz="half" idx="2"/>
          </p:nvPr>
        </p:nvSpPr>
        <p:spPr>
          <a:xfrm>
            <a:off x="609441" y="1524000"/>
            <a:ext cx="5303520" cy="4572000"/>
          </a:xfrm>
        </p:spPr>
        <p:txBody>
          <a:bodyPr/>
          <a:lstStyle/>
          <a:p>
            <a:r>
              <a:rPr lang="en-US" sz="1600" dirty="0" smtClean="0"/>
              <a:t>Lists all project portfolios</a:t>
            </a:r>
          </a:p>
          <a:p>
            <a:r>
              <a:rPr lang="en-US" sz="1600" dirty="0" smtClean="0"/>
              <a:t>Highest level of grouping / management</a:t>
            </a:r>
          </a:p>
          <a:p>
            <a:r>
              <a:rPr lang="en-US" sz="1600" dirty="0" smtClean="0"/>
              <a:t>Full financial summary </a:t>
            </a:r>
          </a:p>
          <a:p>
            <a:r>
              <a:rPr lang="en-US" sz="1600" dirty="0" smtClean="0"/>
              <a:t>Can export list to CSV or XLS</a:t>
            </a:r>
          </a:p>
          <a:p>
            <a:r>
              <a:rPr lang="en-US" sz="1600" dirty="0" smtClean="0"/>
              <a:t>Can create operational or operational raw data report</a:t>
            </a:r>
          </a:p>
          <a:p>
            <a:pPr marL="0" indent="0">
              <a:buNone/>
            </a:pPr>
            <a:endParaRPr lang="en-US" sz="1600" dirty="0"/>
          </a:p>
          <a:p>
            <a:pPr lvl="1"/>
            <a:endParaRPr lang="en-US" sz="1600" dirty="0"/>
          </a:p>
        </p:txBody>
      </p:sp>
      <p:pic>
        <p:nvPicPr>
          <p:cNvPr id="3" name="Picture 2"/>
          <p:cNvPicPr>
            <a:picLocks noChangeAspect="1"/>
          </p:cNvPicPr>
          <p:nvPr/>
        </p:nvPicPr>
        <p:blipFill>
          <a:blip r:embed="rId3"/>
          <a:stretch>
            <a:fillRect/>
          </a:stretch>
        </p:blipFill>
        <p:spPr>
          <a:xfrm>
            <a:off x="3466336" y="3952604"/>
            <a:ext cx="3906818" cy="2358233"/>
          </a:xfrm>
          <a:prstGeom prst="rect">
            <a:avLst/>
          </a:prstGeom>
        </p:spPr>
      </p:pic>
      <p:pic>
        <p:nvPicPr>
          <p:cNvPr id="4" name="Picture 3"/>
          <p:cNvPicPr>
            <a:picLocks noChangeAspect="1"/>
          </p:cNvPicPr>
          <p:nvPr/>
        </p:nvPicPr>
        <p:blipFill>
          <a:blip r:embed="rId4"/>
          <a:stretch>
            <a:fillRect/>
          </a:stretch>
        </p:blipFill>
        <p:spPr>
          <a:xfrm>
            <a:off x="7373154" y="3952604"/>
            <a:ext cx="1948265" cy="1477786"/>
          </a:xfrm>
          <a:prstGeom prst="rect">
            <a:avLst/>
          </a:prstGeom>
        </p:spPr>
      </p:pic>
      <p:pic>
        <p:nvPicPr>
          <p:cNvPr id="5" name="Picture 4"/>
          <p:cNvPicPr>
            <a:picLocks noChangeAspect="1"/>
          </p:cNvPicPr>
          <p:nvPr/>
        </p:nvPicPr>
        <p:blipFill>
          <a:blip r:embed="rId5"/>
          <a:stretch>
            <a:fillRect/>
          </a:stretch>
        </p:blipFill>
        <p:spPr>
          <a:xfrm>
            <a:off x="5518512" y="895694"/>
            <a:ext cx="6650882" cy="2176463"/>
          </a:xfrm>
          <a:prstGeom prst="rect">
            <a:avLst/>
          </a:prstGeom>
        </p:spPr>
      </p:pic>
    </p:spTree>
    <p:extLst>
      <p:ext uri="{BB962C8B-B14F-4D97-AF65-F5344CB8AC3E}">
        <p14:creationId xmlns:p14="http://schemas.microsoft.com/office/powerpoint/2010/main" val="36103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management</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4171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Programs</a:t>
            </a:r>
            <a:endParaRPr lang="en-US" sz="2800" dirty="0"/>
          </a:p>
        </p:txBody>
      </p:sp>
      <p:sp>
        <p:nvSpPr>
          <p:cNvPr id="3" name="Text Placeholder 2"/>
          <p:cNvSpPr>
            <a:spLocks noGrp="1"/>
          </p:cNvSpPr>
          <p:nvPr>
            <p:ph type="body" sz="quarter" idx="13"/>
          </p:nvPr>
        </p:nvSpPr>
        <p:spPr/>
        <p:txBody>
          <a:bodyPr/>
          <a:lstStyle/>
          <a:p>
            <a:r>
              <a:rPr lang="en-US" sz="2000" dirty="0" smtClean="0"/>
              <a:t>Menu -&gt; Project &amp; Program -&gt; Programs</a:t>
            </a:r>
            <a:endParaRPr lang="en-US" sz="2000" dirty="0"/>
          </a:p>
        </p:txBody>
      </p:sp>
      <p:sp>
        <p:nvSpPr>
          <p:cNvPr id="4" name="Text Placeholder 3"/>
          <p:cNvSpPr>
            <a:spLocks noGrp="1"/>
          </p:cNvSpPr>
          <p:nvPr>
            <p:ph type="body" idx="1"/>
          </p:nvPr>
        </p:nvSpPr>
        <p:spPr>
          <a:xfrm>
            <a:off x="946786" y="1478145"/>
            <a:ext cx="5029200" cy="417195"/>
          </a:xfrm>
        </p:spPr>
        <p:txBody>
          <a:bodyPr/>
          <a:lstStyle/>
          <a:p>
            <a:r>
              <a:rPr lang="en-US" sz="1800" dirty="0" smtClean="0"/>
              <a:t>Manage group of related projects</a:t>
            </a:r>
            <a:endParaRPr lang="en-US" sz="1800" dirty="0"/>
          </a:p>
        </p:txBody>
      </p:sp>
      <p:sp>
        <p:nvSpPr>
          <p:cNvPr id="5" name="Content Placeholder 4"/>
          <p:cNvSpPr>
            <a:spLocks noGrp="1"/>
          </p:cNvSpPr>
          <p:nvPr>
            <p:ph sz="half" idx="2"/>
          </p:nvPr>
        </p:nvSpPr>
        <p:spPr>
          <a:xfrm>
            <a:off x="946786" y="2289406"/>
            <a:ext cx="5303520" cy="4305062"/>
          </a:xfrm>
        </p:spPr>
        <p:txBody>
          <a:bodyPr>
            <a:normAutofit/>
          </a:bodyPr>
          <a:lstStyle/>
          <a:p>
            <a:pPr>
              <a:buFont typeface="Calibri" panose="020F0502020204030204" pitchFamily="34" charset="0"/>
              <a:buChar char="⁻"/>
            </a:pPr>
            <a:r>
              <a:rPr lang="en-US" sz="1600" dirty="0" smtClean="0"/>
              <a:t>Default is a list of programs</a:t>
            </a:r>
          </a:p>
          <a:p>
            <a:pPr>
              <a:buFont typeface="Calibri" panose="020F0502020204030204" pitchFamily="34" charset="0"/>
              <a:buChar char="⁻"/>
            </a:pPr>
            <a:r>
              <a:rPr lang="en-US" sz="1600" dirty="0" smtClean="0"/>
              <a:t>Timeline tab:  Shows only active roadmap for each member project</a:t>
            </a:r>
          </a:p>
          <a:p>
            <a:pPr>
              <a:buFont typeface="Calibri" panose="020F0502020204030204" pitchFamily="34" charset="0"/>
              <a:buChar char="⁻"/>
            </a:pPr>
            <a:r>
              <a:rPr lang="en-US" sz="1600" dirty="0" smtClean="0"/>
              <a:t>Financial summary: has budget, cost and benefit</a:t>
            </a:r>
          </a:p>
          <a:p>
            <a:pPr>
              <a:buFont typeface="Calibri" panose="020F0502020204030204" pitchFamily="34" charset="0"/>
              <a:buChar char="⁻"/>
            </a:pPr>
            <a:r>
              <a:rPr lang="en-US" sz="1600" dirty="0" smtClean="0"/>
              <a:t>Can log issues (current problems) and risks (potential problems) to program level</a:t>
            </a:r>
          </a:p>
          <a:p>
            <a:pPr>
              <a:buFont typeface="Calibri" panose="020F0502020204030204" pitchFamily="34" charset="0"/>
              <a:buChar char="⁻"/>
            </a:pPr>
            <a:r>
              <a:rPr lang="en-US" sz="1600" dirty="0"/>
              <a:t>Can send list to CSV or </a:t>
            </a:r>
            <a:r>
              <a:rPr lang="en-US" sz="1600" dirty="0" smtClean="0"/>
              <a:t>XLS</a:t>
            </a:r>
          </a:p>
          <a:p>
            <a:pPr>
              <a:buFont typeface="Calibri" panose="020F0502020204030204" pitchFamily="34" charset="0"/>
              <a:buChar char="⁻"/>
            </a:pPr>
            <a:r>
              <a:rPr lang="en-US" sz="1600" dirty="0"/>
              <a:t>Can create operational report or operation raw data report</a:t>
            </a:r>
          </a:p>
          <a:p>
            <a:pPr>
              <a:buFont typeface="Calibri" panose="020F0502020204030204" pitchFamily="34" charset="0"/>
              <a:buChar char="⁻"/>
            </a:pPr>
            <a:r>
              <a:rPr lang="en-US" sz="1600" dirty="0"/>
              <a:t>Health is manually selected from a dropdown </a:t>
            </a:r>
          </a:p>
          <a:p>
            <a:pPr>
              <a:buFont typeface="Calibri" panose="020F0502020204030204" pitchFamily="34" charset="0"/>
              <a:buChar char="⁻"/>
            </a:pPr>
            <a:endParaRPr lang="en-US" sz="1600" dirty="0"/>
          </a:p>
          <a:p>
            <a:pPr>
              <a:buFont typeface="Calibri" panose="020F0502020204030204" pitchFamily="34" charset="0"/>
              <a:buChar char="⁻"/>
            </a:pPr>
            <a:endParaRPr lang="en-US" sz="1600" dirty="0" smtClean="0"/>
          </a:p>
        </p:txBody>
      </p:sp>
      <p:pic>
        <p:nvPicPr>
          <p:cNvPr id="6" name="Picture 5"/>
          <p:cNvPicPr>
            <a:picLocks noChangeAspect="1"/>
          </p:cNvPicPr>
          <p:nvPr/>
        </p:nvPicPr>
        <p:blipFill>
          <a:blip r:embed="rId2"/>
          <a:stretch>
            <a:fillRect/>
          </a:stretch>
        </p:blipFill>
        <p:spPr>
          <a:xfrm>
            <a:off x="6331422" y="3915810"/>
            <a:ext cx="5457818" cy="1831863"/>
          </a:xfrm>
          <a:prstGeom prst="rect">
            <a:avLst/>
          </a:prstGeom>
        </p:spPr>
      </p:pic>
      <p:pic>
        <p:nvPicPr>
          <p:cNvPr id="7" name="Picture 6"/>
          <p:cNvPicPr>
            <a:picLocks noChangeAspect="1"/>
          </p:cNvPicPr>
          <p:nvPr/>
        </p:nvPicPr>
        <p:blipFill>
          <a:blip r:embed="rId3"/>
          <a:stretch>
            <a:fillRect/>
          </a:stretch>
        </p:blipFill>
        <p:spPr>
          <a:xfrm>
            <a:off x="6126665" y="1087119"/>
            <a:ext cx="6013789" cy="2828691"/>
          </a:xfrm>
          <a:prstGeom prst="rect">
            <a:avLst/>
          </a:prstGeom>
        </p:spPr>
      </p:pic>
    </p:spTree>
    <p:extLst>
      <p:ext uri="{BB962C8B-B14F-4D97-AF65-F5344CB8AC3E}">
        <p14:creationId xmlns:p14="http://schemas.microsoft.com/office/powerpoint/2010/main" val="355180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B01CFF-8547-4E06-87BD-4BAC7C3232DD}">
  <ds:schemaRefs>
    <ds:schemaRef ds:uri="http://purl.org/dc/elements/1.1/"/>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1eddce99-1d0c-468e-980b-a6c35b3e1af6"/>
    <ds:schemaRef ds:uri="a8928c6c-9e43-4659-83e5-b394eaf80832"/>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3.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14794</TotalTime>
  <Words>1424</Words>
  <Application>Microsoft Office PowerPoint</Application>
  <PresentationFormat>Widescreen</PresentationFormat>
  <Paragraphs>179</Paragraphs>
  <Slides>29</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Arial (Headings)</vt:lpstr>
      <vt:lpstr>Calibri</vt:lpstr>
      <vt:lpstr>Calibri Light</vt:lpstr>
      <vt:lpstr>HP Simplified</vt:lpstr>
      <vt:lpstr>Wingdings</vt:lpstr>
      <vt:lpstr>MICROFOCUS THEME v5</vt:lpstr>
      <vt:lpstr>MF COLOR GRADIENTS</vt:lpstr>
      <vt:lpstr>Module 15 – SMA-X Project &amp; Program </vt:lpstr>
      <vt:lpstr>Objectives</vt:lpstr>
      <vt:lpstr>Idea &amp; Proposal</vt:lpstr>
      <vt:lpstr>Idea and Proposal Management</vt:lpstr>
      <vt:lpstr>Project portfolios</vt:lpstr>
      <vt:lpstr>Executive Summary </vt:lpstr>
      <vt:lpstr>Project portfolios </vt:lpstr>
      <vt:lpstr>Program management</vt:lpstr>
      <vt:lpstr>Programs</vt:lpstr>
      <vt:lpstr>Project management</vt:lpstr>
      <vt:lpstr>Project record workflow</vt:lpstr>
      <vt:lpstr>Projects</vt:lpstr>
      <vt:lpstr>Projects</vt:lpstr>
      <vt:lpstr>Project General tab</vt:lpstr>
      <vt:lpstr>Project Resource demand tab</vt:lpstr>
      <vt:lpstr>Project Timeline tab</vt:lpstr>
      <vt:lpstr>Project Financial summary tab</vt:lpstr>
      <vt:lpstr>Portfolio Optimization</vt:lpstr>
      <vt:lpstr>Project optimization scenarios</vt:lpstr>
      <vt:lpstr>New Scenario</vt:lpstr>
      <vt:lpstr>Relevant portfolio items</vt:lpstr>
      <vt:lpstr>Gantt chart for optimization</vt:lpstr>
      <vt:lpstr>Cost &amp; Resources charts</vt:lpstr>
      <vt:lpstr>Key statistics</vt:lpstr>
      <vt:lpstr>Set constraints</vt:lpstr>
      <vt:lpstr>Auto-optimization results</vt:lpstr>
      <vt:lpstr>Scenario comparison</vt:lpstr>
      <vt:lpstr>Summary</vt:lpstr>
      <vt:lpstr>SMA-X project management features 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borovsky</cp:lastModifiedBy>
  <cp:revision>326</cp:revision>
  <dcterms:created xsi:type="dcterms:W3CDTF">2017-09-18T16:47:52Z</dcterms:created>
  <dcterms:modified xsi:type="dcterms:W3CDTF">2018-02-02T17:15:21Z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